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F85"/>
    <a:srgbClr val="A22E9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7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 sz="1400" b="1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400" b="1" dirty="0" smtClean="0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ОБРАЩЕНИЙ</a:t>
            </a:r>
            <a:endParaRPr lang="ru-RU" sz="1400" b="1" dirty="0">
              <a:solidFill>
                <a:srgbClr val="275F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5.0283046840253115E-2"/>
          <c:y val="5.793074831109825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0731080489938782E-2"/>
          <c:y val="0.21846237970253723"/>
          <c:w val="0.71525390055409754"/>
          <c:h val="0.6464120109986252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обращений граждан</c:v>
                </c:pt>
              </c:strCache>
            </c:strRef>
          </c:tx>
          <c:spPr>
            <a:solidFill>
              <a:srgbClr val="275F85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>
                <c:manualLayout>
                  <c:x val="-7.2698757012773195E-3"/>
                  <c:y val="-0.1291222487245545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8029635062695557E-3"/>
                  <c:y val="-0.254255017448750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9507018625301382E-7"/>
                  <c:y val="-0.3387550338675924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0836634045938878E-17"/>
                  <c:y val="-0.2588552783590711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775864355995286E-3"/>
                  <c:y val="-0.24569602455064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0">
                    <a:solidFill>
                      <a:srgbClr val="275F85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 квартал 2020 г.</c:v>
                </c:pt>
                <c:pt idx="1">
                  <c:v>2 квартал 2021 г.</c:v>
                </c:pt>
                <c:pt idx="2">
                  <c:v>2 квартал 2022 г.</c:v>
                </c:pt>
                <c:pt idx="3">
                  <c:v>2 квартал 2023 г.</c:v>
                </c:pt>
                <c:pt idx="4">
                  <c:v>2 квартал 2024 г.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</c:v>
                </c:pt>
                <c:pt idx="1">
                  <c:v>23</c:v>
                </c:pt>
                <c:pt idx="2">
                  <c:v>32</c:v>
                </c:pt>
                <c:pt idx="3">
                  <c:v>23</c:v>
                </c:pt>
                <c:pt idx="4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7357568"/>
        <c:axId val="33140096"/>
      </c:barChart>
      <c:catAx>
        <c:axId val="773575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33140096"/>
        <c:crosses val="autoZero"/>
        <c:auto val="1"/>
        <c:lblAlgn val="ctr"/>
        <c:lblOffset val="100"/>
        <c:noMultiLvlLbl val="0"/>
      </c:catAx>
      <c:valAx>
        <c:axId val="33140096"/>
        <c:scaling>
          <c:orientation val="minMax"/>
        </c:scaling>
        <c:delete val="1"/>
        <c:axPos val="l"/>
        <c:majorGridlines>
          <c:spPr>
            <a:ln>
              <a:gradFill>
                <a:gsLst>
                  <a:gs pos="0">
                    <a:schemeClr val="bg1">
                      <a:lumMod val="8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5400000" scaled="0"/>
              </a:gradFill>
            </a:ln>
          </c:spPr>
        </c:majorGridlines>
        <c:numFmt formatCode="General" sourceLinked="1"/>
        <c:majorTickMark val="out"/>
        <c:minorTickMark val="none"/>
        <c:tickLblPos val="none"/>
        <c:crossAx val="77357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433272605986246"/>
          <c:y val="6.0477881886853151E-2"/>
          <c:w val="0.36563219547201309"/>
          <c:h val="0.8582629441007263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Тематики вопросов обращений граждан, поступивших в Кировстат за 4 квартал 2023 г. </c:v>
                </c:pt>
              </c:strCache>
            </c:strRef>
          </c:tx>
          <c:dPt>
            <c:idx val="0"/>
            <c:bubble3D val="0"/>
            <c:spPr>
              <a:solidFill>
                <a:srgbClr val="275F85"/>
              </a:solidFill>
            </c:spPr>
          </c:dPt>
          <c:dPt>
            <c:idx val="1"/>
            <c:bubble3D val="0"/>
            <c:spPr>
              <a:solidFill>
                <a:srgbClr val="A22E9C"/>
              </a:solidFill>
            </c:spPr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2.3472664268630296E-2"/>
                  <c:y val="-8.1772787832412985E-2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rgbClr val="275F85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8.8588247771540941E-3"/>
                  <c:y val="-5.4450044948480113E-3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rgbClr val="A22E9C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9.1546971347463181E-3"/>
                  <c:y val="-2.9548790549971046E-2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accent5">
                          <a:lumMod val="75000"/>
                        </a:schemeClr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1.366018390672438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accent4">
                          <a:lumMod val="75000"/>
                        </a:schemeClr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2.1185105081768876E-2"/>
                  <c:y val="6.8573552494618828E-2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accent5">
                          <a:lumMod val="75000"/>
                        </a:schemeClr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1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1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Официальная статистическая информация</c:v>
                </c:pt>
                <c:pt idx="1">
                  <c:v>Архивные данные</c:v>
                </c:pt>
                <c:pt idx="2">
                  <c:v>ВПН</c:v>
                </c:pt>
                <c:pt idx="3">
                  <c:v>Другие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F58A9-CF58-4EAC-BBA1-95CA531BF3FD}" type="datetimeFigureOut">
              <a:rPr lang="ru-RU" smtClean="0"/>
              <a:pPr/>
              <a:t>02.10.2024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EE169-7A8F-4041-A51C-F9B3AA82EF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408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63116-A34B-4D86-9007-68025D0126E1}" type="datetimeFigureOut">
              <a:rPr lang="ru-RU" smtClean="0"/>
              <a:pPr/>
              <a:t>02.10.2024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50984-F035-41EC-B227-2D26F07FD8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549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50984-F035-41EC-B227-2D26F07FD85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243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50984-F035-41EC-B227-2D26F07FD85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809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ACB98-7954-4961-8C5C-B23653A139DA}" type="datetimeFigureOut">
              <a:rPr lang="ru-RU" smtClean="0"/>
              <a:pPr/>
              <a:t>02.10.2024</a:t>
            </a:fld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547D-31F0-4C2B-8482-2BDB9A759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ACB98-7954-4961-8C5C-B23653A139DA}" type="datetimeFigureOut">
              <a:rPr lang="ru-RU" smtClean="0"/>
              <a:pPr/>
              <a:t>02.10.2024</a:t>
            </a:fld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547D-31F0-4C2B-8482-2BDB9A759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ACB98-7954-4961-8C5C-B23653A139DA}" type="datetimeFigureOut">
              <a:rPr lang="ru-RU" smtClean="0"/>
              <a:pPr/>
              <a:t>02.10.2024</a:t>
            </a:fld>
            <a:endParaRPr lang="ru-RU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547D-31F0-4C2B-8482-2BDB9A759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ACB98-7954-4961-8C5C-B23653A139DA}" type="datetimeFigureOut">
              <a:rPr lang="ru-RU" smtClean="0"/>
              <a:pPr/>
              <a:t>02.10.2024</a:t>
            </a:fld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547D-31F0-4C2B-8482-2BDB9A759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ACB98-7954-4961-8C5C-B23653A139DA}" type="datetimeFigureOut">
              <a:rPr lang="ru-RU" smtClean="0"/>
              <a:pPr/>
              <a:t>02.10.2024</a:t>
            </a:fld>
            <a:endParaRPr lang="ru-RU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547D-31F0-4C2B-8482-2BDB9A759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348707" y="238274"/>
            <a:ext cx="557123" cy="57644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3005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ACB98-7954-4961-8C5C-B23653A139DA}" type="datetimeFigureOut">
              <a:rPr lang="ru-RU" smtClean="0"/>
              <a:pPr/>
              <a:t>02.10.2024</a:t>
            </a:fld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1" y="4783455"/>
            <a:ext cx="2103120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547D-31F0-4C2B-8482-2BDB9A759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207935" eaLnBrk="1" hangingPunct="1">
        <a:defRPr>
          <a:latin typeface="+mn-lt"/>
          <a:ea typeface="+mn-ea"/>
          <a:cs typeface="+mn-cs"/>
        </a:defRPr>
      </a:lvl2pPr>
      <a:lvl3pPr marL="415869" eaLnBrk="1" hangingPunct="1">
        <a:defRPr>
          <a:latin typeface="+mn-lt"/>
          <a:ea typeface="+mn-ea"/>
          <a:cs typeface="+mn-cs"/>
        </a:defRPr>
      </a:lvl3pPr>
      <a:lvl4pPr marL="623804" eaLnBrk="1" hangingPunct="1">
        <a:defRPr>
          <a:latin typeface="+mn-lt"/>
          <a:ea typeface="+mn-ea"/>
          <a:cs typeface="+mn-cs"/>
        </a:defRPr>
      </a:lvl4pPr>
      <a:lvl5pPr marL="831738" eaLnBrk="1" hangingPunct="1">
        <a:defRPr>
          <a:latin typeface="+mn-lt"/>
          <a:ea typeface="+mn-ea"/>
          <a:cs typeface="+mn-cs"/>
        </a:defRPr>
      </a:lvl5pPr>
      <a:lvl6pPr marL="1039673" eaLnBrk="1" hangingPunct="1">
        <a:defRPr>
          <a:latin typeface="+mn-lt"/>
          <a:ea typeface="+mn-ea"/>
          <a:cs typeface="+mn-cs"/>
        </a:defRPr>
      </a:lvl6pPr>
      <a:lvl7pPr marL="1247607" eaLnBrk="1" hangingPunct="1">
        <a:defRPr>
          <a:latin typeface="+mn-lt"/>
          <a:ea typeface="+mn-ea"/>
          <a:cs typeface="+mn-cs"/>
        </a:defRPr>
      </a:lvl7pPr>
      <a:lvl8pPr marL="1455542" eaLnBrk="1" hangingPunct="1">
        <a:defRPr>
          <a:latin typeface="+mn-lt"/>
          <a:ea typeface="+mn-ea"/>
          <a:cs typeface="+mn-cs"/>
        </a:defRPr>
      </a:lvl8pPr>
      <a:lvl9pPr marL="1663476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07935" eaLnBrk="1" hangingPunct="1">
        <a:defRPr>
          <a:latin typeface="+mn-lt"/>
          <a:ea typeface="+mn-ea"/>
          <a:cs typeface="+mn-cs"/>
        </a:defRPr>
      </a:lvl2pPr>
      <a:lvl3pPr marL="415869" eaLnBrk="1" hangingPunct="1">
        <a:defRPr>
          <a:latin typeface="+mn-lt"/>
          <a:ea typeface="+mn-ea"/>
          <a:cs typeface="+mn-cs"/>
        </a:defRPr>
      </a:lvl3pPr>
      <a:lvl4pPr marL="623804" eaLnBrk="1" hangingPunct="1">
        <a:defRPr>
          <a:latin typeface="+mn-lt"/>
          <a:ea typeface="+mn-ea"/>
          <a:cs typeface="+mn-cs"/>
        </a:defRPr>
      </a:lvl4pPr>
      <a:lvl5pPr marL="831738" eaLnBrk="1" hangingPunct="1">
        <a:defRPr>
          <a:latin typeface="+mn-lt"/>
          <a:ea typeface="+mn-ea"/>
          <a:cs typeface="+mn-cs"/>
        </a:defRPr>
      </a:lvl5pPr>
      <a:lvl6pPr marL="1039673" eaLnBrk="1" hangingPunct="1">
        <a:defRPr>
          <a:latin typeface="+mn-lt"/>
          <a:ea typeface="+mn-ea"/>
          <a:cs typeface="+mn-cs"/>
        </a:defRPr>
      </a:lvl6pPr>
      <a:lvl7pPr marL="1247607" eaLnBrk="1" hangingPunct="1">
        <a:defRPr>
          <a:latin typeface="+mn-lt"/>
          <a:ea typeface="+mn-ea"/>
          <a:cs typeface="+mn-cs"/>
        </a:defRPr>
      </a:lvl7pPr>
      <a:lvl8pPr marL="1455542" eaLnBrk="1" hangingPunct="1">
        <a:defRPr>
          <a:latin typeface="+mn-lt"/>
          <a:ea typeface="+mn-ea"/>
          <a:cs typeface="+mn-cs"/>
        </a:defRPr>
      </a:lvl8pPr>
      <a:lvl9pPr marL="1663476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576"/>
          <a:stretch/>
        </p:blipFill>
        <p:spPr>
          <a:xfrm>
            <a:off x="776536" y="928598"/>
            <a:ext cx="7560840" cy="421490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19200" y="195486"/>
            <a:ext cx="8388424" cy="1477328"/>
          </a:xfrm>
          <a:prstGeom prst="rect">
            <a:avLst/>
          </a:prstGeom>
          <a:solidFill>
            <a:srgbClr val="FFFFFF">
              <a:alpha val="47059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о результатах работы </a:t>
            </a:r>
            <a:br>
              <a:rPr lang="ru-RU" b="1" dirty="0" smtClean="0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рассмотрению обращений граждан, </a:t>
            </a:r>
          </a:p>
          <a:p>
            <a:pPr algn="ctr"/>
            <a:r>
              <a:rPr lang="ru-RU" b="1" dirty="0" smtClean="0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направленных в Территориальный орган Федеральной службы государственной статистики по Кировской области (Кировстат) </a:t>
            </a:r>
            <a:br>
              <a:rPr lang="ru-RU" b="1" dirty="0" smtClean="0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2 квартале 2024 года</a:t>
            </a:r>
            <a:endParaRPr lang="ru-RU" b="1" dirty="0">
              <a:solidFill>
                <a:srgbClr val="275F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22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кругленный прямоугольник 22"/>
          <p:cNvSpPr/>
          <p:nvPr/>
        </p:nvSpPr>
        <p:spPr>
          <a:xfrm>
            <a:off x="539551" y="1563638"/>
            <a:ext cx="4101261" cy="115212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92D050"/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695782907"/>
              </p:ext>
            </p:extLst>
          </p:nvPr>
        </p:nvGraphicFramePr>
        <p:xfrm>
          <a:off x="4899620" y="978725"/>
          <a:ext cx="5126360" cy="3349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7957" y="339502"/>
            <a:ext cx="43428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ОБЩАЯ СТАТИСТИКА </a:t>
            </a:r>
          </a:p>
          <a:p>
            <a:r>
              <a:rPr lang="ru-RU" sz="24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ОБРАЩЕНИЙ ГРАЖДАН</a:t>
            </a:r>
            <a:endParaRPr lang="ru-RU" sz="2400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1779662"/>
            <a:ext cx="8675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21</a:t>
            </a:r>
            <a:endParaRPr lang="ru-RU" sz="4000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6423" y="1854119"/>
            <a:ext cx="283218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</a:t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поступило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квартале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</a:p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31240" y="3055460"/>
            <a:ext cx="3301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меньше, чем в 2 </a:t>
            </a:r>
            <a:r>
              <a:rPr lang="ru-RU" sz="1400">
                <a:latin typeface="Arial" panose="020B0604020202020204" pitchFamily="34" charset="0"/>
                <a:cs typeface="Arial" panose="020B0604020202020204" pitchFamily="34" charset="0"/>
              </a:rPr>
              <a:t>квартале </a:t>
            </a:r>
            <a:r>
              <a:rPr lang="ru-RU" sz="1400" smtClean="0"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7584" y="3055460"/>
            <a:ext cx="9220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ru-RU" sz="1400" dirty="0">
                <a:solidFill>
                  <a:srgbClr val="275F85"/>
                </a:solidFill>
                <a:latin typeface="Arial Black" panose="020B0A04020102020204" pitchFamily="34" charset="0"/>
              </a:rPr>
              <a:t> 9</a:t>
            </a:r>
            <a:r>
              <a:rPr lang="ru-RU" sz="14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,5%</a:t>
            </a:r>
            <a:endParaRPr lang="ru-RU" sz="1400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 flipV="1">
            <a:off x="594072" y="3106424"/>
            <a:ext cx="238146" cy="153888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084168" y="4731990"/>
            <a:ext cx="28360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КИРОВСТАТ. 2 квартал 2024 г.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3688" y="3625889"/>
            <a:ext cx="2997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больше, чем в 2 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квартале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2020 г.</a:t>
            </a:r>
            <a:endParaRPr lang="ru-R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827584" y="3651870"/>
            <a:ext cx="10422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275F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ru-RU" sz="1400" dirty="0">
                <a:solidFill>
                  <a:srgbClr val="275F85"/>
                </a:solidFill>
                <a:latin typeface="Arial Black" panose="020B0A04020102020204" pitchFamily="34" charset="0"/>
              </a:rPr>
              <a:t> </a:t>
            </a:r>
            <a:r>
              <a:rPr lang="ru-RU" sz="14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42,9%</a:t>
            </a:r>
            <a:endParaRPr lang="ru-RU" sz="1400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>
          <a:xfrm rot="10800000" flipV="1">
            <a:off x="594072" y="3702834"/>
            <a:ext cx="238146" cy="153888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96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8026"/>
            <a:ext cx="8229600" cy="57606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275F85"/>
                </a:solidFill>
                <a:latin typeface="Arial Black" panose="020B0A04020102020204" pitchFamily="34" charset="0"/>
                <a:cs typeface="Iskoola Pota" panose="020B0502040204020203" pitchFamily="34" charset="0"/>
              </a:rPr>
              <a:t>РАСПРЕДЕЛЕНИЕ ОБРАЩЕНИЙ</a:t>
            </a:r>
            <a:endParaRPr lang="ru-RU" sz="2400" dirty="0">
              <a:solidFill>
                <a:srgbClr val="275F85"/>
              </a:solidFill>
              <a:latin typeface="Arial Black" panose="020B0A0402010202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83568" y="1149592"/>
            <a:ext cx="3600400" cy="15661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92D05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88024" y="1149592"/>
            <a:ext cx="3600400" cy="15661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2985796"/>
            <a:ext cx="3600400" cy="131414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88024" y="2985796"/>
            <a:ext cx="3600400" cy="131414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27584" y="1239602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виду доставки</a:t>
            </a:r>
            <a:endParaRPr lang="ru-RU" sz="1600" dirty="0">
              <a:solidFill>
                <a:srgbClr val="275F85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60032" y="1239602"/>
            <a:ext cx="3165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</a:t>
            </a:r>
            <a:r>
              <a:rPr lang="ru-RU" sz="1600" dirty="0" smtClean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виду </a:t>
            </a:r>
            <a:r>
              <a:rPr lang="ru-RU" sz="1600" dirty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обращения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7584" y="3025284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месяцам квартала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60032" y="3025284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источнику поступления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617407"/>
              </p:ext>
            </p:extLst>
          </p:nvPr>
        </p:nvGraphicFramePr>
        <p:xfrm>
          <a:off x="827584" y="1582482"/>
          <a:ext cx="3343597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8136"/>
                <a:gridCol w="355461"/>
              </a:tblGrid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Почта России 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  3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Официальный сайт 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  4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Официальный электронный адрес 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  1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Другой 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13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707206"/>
              </p:ext>
            </p:extLst>
          </p:nvPr>
        </p:nvGraphicFramePr>
        <p:xfrm>
          <a:off x="4900811" y="1635646"/>
          <a:ext cx="3343597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8136"/>
                <a:gridCol w="355461"/>
              </a:tblGrid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Заявление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10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Запрос статистической информации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11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6318">
                <a:tc>
                  <a:txBody>
                    <a:bodyPr/>
                    <a:lstStyle/>
                    <a:p>
                      <a:pPr marL="0" eaLnBrk="1" hangingPunct="1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Жалобы 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  0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585444"/>
              </p:ext>
            </p:extLst>
          </p:nvPr>
        </p:nvGraphicFramePr>
        <p:xfrm>
          <a:off x="827584" y="3332966"/>
          <a:ext cx="3343597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8136"/>
                <a:gridCol w="355461"/>
              </a:tblGrid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месяц квартала 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10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месяц квартала 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  4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месяц квартала 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  7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537761"/>
              </p:ext>
            </p:extLst>
          </p:nvPr>
        </p:nvGraphicFramePr>
        <p:xfrm>
          <a:off x="4916425" y="3435846"/>
          <a:ext cx="3343597" cy="27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8136"/>
                <a:gridCol w="355461"/>
              </a:tblGrid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Непосредственно от граждан 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20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084168" y="4731990"/>
            <a:ext cx="28360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КИРОВСТАТ. 2 квартал 2024 г.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96079"/>
              </p:ext>
            </p:extLst>
          </p:nvPr>
        </p:nvGraphicFramePr>
        <p:xfrm>
          <a:off x="4916425" y="3737590"/>
          <a:ext cx="3343597" cy="27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8136"/>
                <a:gridCol w="355461"/>
              </a:tblGrid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Органы исполнительной власти </a:t>
                      </a:r>
                      <a:endParaRPr lang="ru-RU" sz="11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  1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37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382983"/>
            <a:ext cx="5112568" cy="709047"/>
          </a:xfrm>
        </p:spPr>
        <p:txBody>
          <a:bodyPr>
            <a:noAutofit/>
          </a:bodyPr>
          <a:lstStyle/>
          <a:p>
            <a:pPr algn="l"/>
            <a:r>
              <a:rPr lang="ru-RU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Систематизация вопросов, содержащихся в обращениях, осуществлялась на основе типового общероссийского тематического классификатора обращений граждан Российской Федерации, иностранных граждан, </a:t>
            </a:r>
            <a:r>
              <a:rPr lang="ru-RU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 </a:t>
            </a:r>
            <a:r>
              <a:rPr lang="ru-RU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 гражданства, объединений граждан, в том числе юридических лиц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6810" y="266107"/>
            <a:ext cx="6801494" cy="702078"/>
          </a:xfrm>
        </p:spPr>
        <p:txBody>
          <a:bodyPr>
            <a:noAutofit/>
          </a:bodyPr>
          <a:lstStyle/>
          <a:p>
            <a:pPr algn="l" rtl="0">
              <a:spcBef>
                <a:spcPct val="20000"/>
              </a:spcBef>
            </a:pPr>
            <a:r>
              <a:rPr lang="ru-RU" sz="2400" kern="12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ТЕМАТИКА ОБРАЩЕНИЙ</a:t>
            </a:r>
            <a:endParaRPr lang="ru-RU" sz="2400" kern="1200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99730794"/>
              </p:ext>
            </p:extLst>
          </p:nvPr>
        </p:nvGraphicFramePr>
        <p:xfrm>
          <a:off x="506810" y="789553"/>
          <a:ext cx="8071048" cy="3438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84168" y="4731990"/>
            <a:ext cx="28360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КИРОВСТАТ. 2 квартал 2024 г.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3779912" y="1601131"/>
            <a:ext cx="936104" cy="610579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913360" y="1203598"/>
            <a:ext cx="3187032" cy="144016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816" y="1144080"/>
            <a:ext cx="2880072" cy="149967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816" y="2873821"/>
            <a:ext cx="3847361" cy="1231106"/>
          </a:xfr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ru-RU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Все обращения были рассмотрены в срок , </a:t>
            </a:r>
            <a:br>
              <a:rPr lang="ru-RU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установленный законодательством </a:t>
            </a:r>
            <a:r>
              <a:rPr lang="ru-RU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Российской </a:t>
            </a:r>
            <a:r>
              <a:rPr lang="en-US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Федерации.</a:t>
            </a:r>
            <a:r>
              <a:rPr lang="ru-RU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Жалоб и замечаний не поступало.</a:t>
            </a:r>
            <a:br>
              <a:rPr lang="ru-RU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200" kern="1200" dirty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200" kern="1200" dirty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endParaRPr lang="ru-RU" sz="1200" kern="1200" dirty="0">
              <a:solidFill>
                <a:srgbClr val="275F85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"/>
          </p:nvPr>
        </p:nvSpPr>
        <p:spPr>
          <a:xfrm>
            <a:off x="412278" y="195486"/>
            <a:ext cx="8480202" cy="1296144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kern="12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ОЦЕНКА РЕЗУЛЬТАТА </a:t>
            </a:r>
            <a:br>
              <a:rPr lang="ru-RU" sz="2400" kern="1200" dirty="0" smtClean="0">
                <a:solidFill>
                  <a:srgbClr val="275F85"/>
                </a:solidFill>
                <a:latin typeface="Arial Black" panose="020B0A04020102020204" pitchFamily="34" charset="0"/>
              </a:rPr>
            </a:br>
            <a:r>
              <a:rPr lang="ru-RU" sz="2400" kern="12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РАССМОТРЕНИЯ ОБРАЩЕНИЙ</a:t>
            </a:r>
            <a:endParaRPr lang="ru-RU" sz="2400" kern="1200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38703" y="1203598"/>
            <a:ext cx="8675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19</a:t>
            </a:r>
            <a:endParaRPr lang="ru-RU" sz="4000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3110" y="1779662"/>
            <a:ext cx="1918730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 граждан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рассмотрено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2080" y="120359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7</a:t>
            </a:r>
            <a:endParaRPr lang="ru-RU" sz="1600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0773" y="1275606"/>
            <a:ext cx="1156535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разъяснено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53597" y="2179348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11</a:t>
            </a:r>
            <a:endParaRPr lang="ru-RU" sz="1600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63941" y="2072049"/>
            <a:ext cx="1944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предоставлена </a:t>
            </a:r>
          </a:p>
          <a:p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Государственная 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услуга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60032" y="2859782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Ответы гражданам направлены </a:t>
            </a:r>
            <a:r>
              <a:rPr lang="ru-RU" sz="1200" dirty="0" smtClean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200" dirty="0" smtClean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 smtClean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за </a:t>
            </a:r>
            <a:r>
              <a:rPr lang="ru-RU" sz="1200" dirty="0">
                <a:solidFill>
                  <a:srgbClr val="275F8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подписью: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278593"/>
              </p:ext>
            </p:extLst>
          </p:nvPr>
        </p:nvGraphicFramePr>
        <p:xfrm>
          <a:off x="4860033" y="3321447"/>
          <a:ext cx="3240359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5873"/>
                <a:gridCol w="344486"/>
              </a:tblGrid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Руководителя Кировстата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  3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631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Заместителей руководителя Кировстата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275F85"/>
                          </a:solidFill>
                        </a:rPr>
                        <a:t>16</a:t>
                      </a:r>
                      <a:endParaRPr lang="ru-RU" sz="1200" b="1" dirty="0">
                        <a:solidFill>
                          <a:srgbClr val="275F85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75F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5" name="Заголовок 1"/>
          <p:cNvSpPr txBox="1">
            <a:spLocks/>
          </p:cNvSpPr>
          <p:nvPr/>
        </p:nvSpPr>
        <p:spPr>
          <a:xfrm>
            <a:off x="3902635" y="1787206"/>
            <a:ext cx="6011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 eaLnBrk="1" hangingPunct="1"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 них: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84168" y="4731990"/>
            <a:ext cx="28360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КИРОВСТАТ. 2 квартал 2024 г.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3816" y="3935445"/>
            <a:ext cx="2880072" cy="93504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292080" y="1649019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>
                <a:solidFill>
                  <a:srgbClr val="275F85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63941" y="1719267"/>
            <a:ext cx="2280603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направлено по компетенции 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816" y="4388719"/>
            <a:ext cx="2880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бращения перешло рассмотрением </a:t>
            </a:r>
          </a:p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на 3 квартал</a:t>
            </a:r>
            <a:b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07704" y="4005273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 </a:t>
            </a:r>
            <a:r>
              <a:rPr lang="ru-RU" dirty="0" smtClean="0">
                <a:solidFill>
                  <a:srgbClr val="275F85"/>
                </a:solidFill>
                <a:latin typeface="Arial Black" panose="020B0A04020102020204" pitchFamily="34" charset="0"/>
              </a:rPr>
              <a:t>2</a:t>
            </a:r>
            <a:endParaRPr lang="ru-RU" dirty="0">
              <a:solidFill>
                <a:srgbClr val="275F85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90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1510"/>
            <a:ext cx="5987008" cy="861774"/>
          </a:xfrm>
        </p:spPr>
        <p:txBody>
          <a:bodyPr/>
          <a:lstStyle/>
          <a:p>
            <a:r>
              <a:rPr lang="ru-RU" sz="2800" kern="1200" dirty="0" smtClean="0">
                <a:solidFill>
                  <a:srgbClr val="275F85"/>
                </a:solidFill>
                <a:latin typeface="Arial Black" panose="020B0A04020102020204" pitchFamily="34" charset="0"/>
                <a:ea typeface="+mn-ea"/>
                <a:cs typeface="+mn-cs"/>
              </a:rPr>
              <a:t>ЛИЧНЫЙ ПРИЕМ ГРАЖДАН</a:t>
            </a:r>
            <a:endParaRPr lang="ru-RU" sz="2800" kern="1200" dirty="0">
              <a:solidFill>
                <a:srgbClr val="275F85"/>
              </a:solidFill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395536" y="1995686"/>
            <a:ext cx="4176464" cy="1491488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квартале 2024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руководителем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Кировстата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существлен личный прием 5 граждан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Фото Бизнесмен, работающий над чтением документов, графа финансовой для успеха работы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138" y="1347614"/>
            <a:ext cx="3988111" cy="265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084168" y="4731990"/>
            <a:ext cx="28360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КИРОВСТАТ. 2 квартал 2024 г.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0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1411</TotalTime>
  <Words>248</Words>
  <Application>Microsoft Office PowerPoint</Application>
  <PresentationFormat>Экран (16:9)</PresentationFormat>
  <Paragraphs>86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Тема1</vt:lpstr>
      <vt:lpstr>Презентация PowerPoint</vt:lpstr>
      <vt:lpstr>Презентация PowerPoint</vt:lpstr>
      <vt:lpstr>РАСПРЕДЕЛЕНИЕ ОБРАЩЕНИЙ</vt:lpstr>
      <vt:lpstr>Систематизация вопросов, содержащихся в обращениях, осуществлялась на основе типового общероссийского тематического классификатора обращений граждан Российской Федерации, иностранных граждан, лиц без гражданства, объединений граждан, в том числе юридических лиц</vt:lpstr>
      <vt:lpstr>Все обращения были рассмотрены в срок ,  установленный законодательством Российской  Федерации. Жалоб и замечаний не поступало.  </vt:lpstr>
      <vt:lpstr>ЛИЧНЫЙ ПРИЕМ ГРАЖДАН</vt:lpstr>
    </vt:vector>
  </TitlesOfParts>
  <Company>РОССТАТ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Мокеева Наталья Владимировна</dc:creator>
  <cp:lastModifiedBy>Волкова Наталья Александровна</cp:lastModifiedBy>
  <cp:revision>77</cp:revision>
  <dcterms:created xsi:type="dcterms:W3CDTF">2024-03-11T08:10:06Z</dcterms:created>
  <dcterms:modified xsi:type="dcterms:W3CDTF">2024-10-02T12:50:00Z</dcterms:modified>
</cp:coreProperties>
</file>